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9" r:id="rId2"/>
    <p:sldId id="269" r:id="rId3"/>
    <p:sldId id="270" r:id="rId4"/>
    <p:sldId id="271" r:id="rId5"/>
    <p:sldId id="272" r:id="rId6"/>
    <p:sldId id="273" r:id="rId7"/>
    <p:sldId id="274" r:id="rId8"/>
    <p:sldId id="261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itchFamily="2" charset="0"/>
      <p:regular r:id="rId16"/>
      <p:bold r:id="rId17"/>
      <p:italic r:id="rId18"/>
      <p:boldItalic r:id="rId19"/>
    </p:embeddedFont>
    <p:embeddedFont>
      <p:font typeface="Montserrat Medium" pitchFamily="2" charset="0"/>
      <p:regular r:id="rId20"/>
      <p:italic r:id="rId21"/>
    </p:embeddedFont>
    <p:embeddedFont>
      <p:font typeface="Montserrat SemiBold" pitchFamily="2" charset="0"/>
      <p:bold r:id="rId22"/>
      <p:boldItalic r:id="rId23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52E"/>
    <a:srgbClr val="BC945A"/>
    <a:srgbClr val="245C4F"/>
    <a:srgbClr val="691B31"/>
    <a:srgbClr val="DEC9A2"/>
    <a:srgbClr val="A42145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87"/>
    <p:restoredTop sz="86433"/>
  </p:normalViewPr>
  <p:slideViewPr>
    <p:cSldViewPr snapToGrid="0" snapToObjects="1">
      <p:cViewPr varScale="1">
        <p:scale>
          <a:sx n="74" d="100"/>
          <a:sy n="74" d="100"/>
        </p:scale>
        <p:origin x="84" y="5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font" Target="fonts/font7.fntdata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font" Target="fonts/font10.fntdata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font" Target="fonts/font6.fntdata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font" Target="fonts/font5.fntdata" /><Relationship Id="rId20" Type="http://schemas.openxmlformats.org/officeDocument/2006/relationships/font" Target="fonts/font9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handoutMaster" Target="handoutMasters/handoutMaster1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font" Target="fonts/font4.fntdata" /><Relationship Id="rId23" Type="http://schemas.openxmlformats.org/officeDocument/2006/relationships/font" Target="fonts/font12.fntdata" /><Relationship Id="rId10" Type="http://schemas.openxmlformats.org/officeDocument/2006/relationships/notesMaster" Target="notesMasters/notesMaster1.xml" /><Relationship Id="rId19" Type="http://schemas.openxmlformats.org/officeDocument/2006/relationships/font" Target="fonts/font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Relationship Id="rId22" Type="http://schemas.openxmlformats.org/officeDocument/2006/relationships/font" Target="fonts/font11.fntdata" /><Relationship Id="rId27" Type="http://schemas.openxmlformats.org/officeDocument/2006/relationships/tableStyles" Target="tableStyle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333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02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17/01/2022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65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2854447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2854447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97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83DC7C-0DFD-A146-96AA-922A0BD9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957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2200DE-3D26-A84D-8F5E-384E93FC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56C6E-3E4E-2E4E-A2D6-8B0B5AAE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2685543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92136" y="3429001"/>
            <a:ext cx="7119240" cy="658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  <a:lvl2pPr>
              <a:defRPr sz="2800">
                <a:solidFill>
                  <a:schemeClr val="bg1"/>
                </a:solidFill>
                <a:latin typeface="Montserrat Medium" panose="00000600000000000000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Montserrat Medium" panose="00000600000000000000" pitchFamily="2" charset="0"/>
              </a:defRPr>
            </a:lvl3pPr>
            <a:lvl4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4pPr>
            <a:lvl5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09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7764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80" y="568860"/>
            <a:ext cx="415544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1825625"/>
            <a:ext cx="632460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3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8" y="578803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5360" y="1209041"/>
            <a:ext cx="656844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802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image" Target="../media/image1.jpg" /><Relationship Id="rId2" Type="http://schemas.openxmlformats.org/officeDocument/2006/relationships/slideLayout" Target="../slideLayouts/slideLayout2.xml" /><Relationship Id="rId16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17/01/2022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64" r:id="rId3"/>
    <p:sldLayoutId id="2147483672" r:id="rId4"/>
    <p:sldLayoutId id="2147483650" r:id="rId5"/>
    <p:sldLayoutId id="2147483666" r:id="rId6"/>
    <p:sldLayoutId id="2147483667" r:id="rId7"/>
    <p:sldLayoutId id="2147483668" r:id="rId8"/>
    <p:sldLayoutId id="2147483663" r:id="rId9"/>
    <p:sldLayoutId id="2147483651" r:id="rId10"/>
    <p:sldLayoutId id="2147483653" r:id="rId11"/>
    <p:sldLayoutId id="2147483652" r:id="rId12"/>
    <p:sldLayoutId id="2147483656" r:id="rId13"/>
    <p:sldLayoutId id="2147483673" r:id="rId14"/>
    <p:sldLayoutId id="2147483654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 /><Relationship Id="rId2" Type="http://schemas.openxmlformats.org/officeDocument/2006/relationships/image" Target="../media/image17.emf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9.jp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 /><Relationship Id="rId2" Type="http://schemas.openxmlformats.org/officeDocument/2006/relationships/image" Target="../media/image20.emf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9.jp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 /><Relationship Id="rId2" Type="http://schemas.openxmlformats.org/officeDocument/2006/relationships/image" Target="../media/image22.emf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9.jp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image" Target="../media/image24.emf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3839E-42C7-C646-B6FF-4197C874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Casos de COVID-19 por olas pandémicas en México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0C26F-05D6-3E42-AC4F-B7CE78B0F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DIRECCIÓN GENERAL DE EPIDEMIOLOGÍA</a:t>
            </a:r>
          </a:p>
          <a:p>
            <a:r>
              <a:rPr lang="es-MX" dirty="0"/>
              <a:t>DIRECCIÓN DE INFORMACIÓN EPIDEMIOLOGÍCA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71E830-483B-0E4D-858C-7DCA1263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261" y="4966255"/>
            <a:ext cx="0" cy="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EA57473-6F68-0044-A783-C8DF5C4D7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0" y="5731098"/>
            <a:ext cx="2605408" cy="8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E9CC8-0E51-EF4F-AAA3-00D45D84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58" y="377071"/>
            <a:ext cx="9869453" cy="1060859"/>
          </a:xfrm>
        </p:spPr>
        <p:txBody>
          <a:bodyPr/>
          <a:lstStyle/>
          <a:p>
            <a:r>
              <a:rPr lang="es-MX" sz="3600" dirty="0"/>
              <a:t>Casos según numero de comorbilidades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0BDB6B5-CC3C-F141-A1D0-A30CA958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633240"/>
            <a:ext cx="5262173" cy="14989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563897-C783-0A47-9277-B12F21EC0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18" y="2633240"/>
            <a:ext cx="5490791" cy="153155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4AF3E14-0D2B-4941-8A05-24577C33D022}"/>
              </a:ext>
            </a:extLst>
          </p:cNvPr>
          <p:cNvSpPr txBox="1"/>
          <p:nvPr/>
        </p:nvSpPr>
        <p:spPr>
          <a:xfrm>
            <a:off x="0" y="6581001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" pitchFamily="2" charset="77"/>
              </a:rPr>
              <a:t>Fuente: SSA/DGE/DIE/SISVER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D3EAA3-F4A8-6340-9352-A89B6AD6BD9D}"/>
              </a:ext>
            </a:extLst>
          </p:cNvPr>
          <p:cNvSpPr txBox="1"/>
          <p:nvPr/>
        </p:nvSpPr>
        <p:spPr>
          <a:xfrm>
            <a:off x="0" y="6581001"/>
            <a:ext cx="5222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" pitchFamily="2" charset="77"/>
              </a:rPr>
              <a:t>Fuente: SSA/DGE/DIE/SISVER. Fecha de corte 17 de enero de 2022.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8B908E-CC29-C141-8856-9A7D4FE0CEA2}"/>
              </a:ext>
            </a:extLst>
          </p:cNvPr>
          <p:cNvSpPr txBox="1"/>
          <p:nvPr/>
        </p:nvSpPr>
        <p:spPr>
          <a:xfrm>
            <a:off x="269158" y="976265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6E152E"/>
                </a:solidFill>
                <a:latin typeface="Montserrat" pitchFamily="2" charset="77"/>
              </a:rPr>
              <a:t>Con fecha hasta la S.E. 3, 2022.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AEC4250-A372-DC4A-91CC-B091364EE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11" y="302894"/>
            <a:ext cx="1736253" cy="5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7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E9CC8-0E51-EF4F-AAA3-00D45D84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26" y="146239"/>
            <a:ext cx="9855385" cy="1060859"/>
          </a:xfrm>
        </p:spPr>
        <p:txBody>
          <a:bodyPr/>
          <a:lstStyle/>
          <a:p>
            <a:r>
              <a:rPr lang="es-MX" sz="3600" dirty="0"/>
              <a:t>Casos según numero de comorbilidades en mayores de 65 años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5A8215-D9EA-3A4A-8D52-B0473B533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1" y="2484860"/>
            <a:ext cx="5969609" cy="170043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8D0644-8ACB-2F4D-BBCC-7B20A370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728" y="2484860"/>
            <a:ext cx="5806801" cy="170043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779DC4-8F26-7E4A-8A1E-D41E51F2D08D}"/>
              </a:ext>
            </a:extLst>
          </p:cNvPr>
          <p:cNvSpPr txBox="1"/>
          <p:nvPr/>
        </p:nvSpPr>
        <p:spPr>
          <a:xfrm>
            <a:off x="0" y="6581001"/>
            <a:ext cx="5222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" pitchFamily="2" charset="77"/>
              </a:rPr>
              <a:t>Fuente: SSA/DGE/DIE/SISVER. Fecha de corte 17 de enero de 2022.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2F6A60-8CFA-4848-B156-A1B09C0E0B3B}"/>
              </a:ext>
            </a:extLst>
          </p:cNvPr>
          <p:cNvSpPr txBox="1"/>
          <p:nvPr/>
        </p:nvSpPr>
        <p:spPr>
          <a:xfrm>
            <a:off x="283226" y="1207098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6E152E"/>
                </a:solidFill>
                <a:latin typeface="Montserrat" pitchFamily="2" charset="77"/>
              </a:rPr>
              <a:t>Con fecha hasta la S.E. 3, 2022.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FB6174-1382-EC46-A9A2-F81DAFF96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11" y="302894"/>
            <a:ext cx="1736253" cy="5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5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E9CC8-0E51-EF4F-AAA3-00D45D84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26" y="146239"/>
            <a:ext cx="9855385" cy="1060859"/>
          </a:xfrm>
        </p:spPr>
        <p:txBody>
          <a:bodyPr/>
          <a:lstStyle/>
          <a:p>
            <a:r>
              <a:rPr lang="es-MX" sz="3600" dirty="0"/>
              <a:t>Casos según numero de comorbilidades en mayores de 50 años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646F6A-921A-0642-8E3C-A2981A23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4" y="2610546"/>
            <a:ext cx="5741042" cy="17531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FAAE36-6A52-254E-B88B-5FBA20B9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703" y="2610546"/>
            <a:ext cx="5663217" cy="17531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39A1710-047C-D344-BC88-6F4DB461AEC5}"/>
              </a:ext>
            </a:extLst>
          </p:cNvPr>
          <p:cNvSpPr txBox="1"/>
          <p:nvPr/>
        </p:nvSpPr>
        <p:spPr>
          <a:xfrm>
            <a:off x="0" y="6581001"/>
            <a:ext cx="5222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" pitchFamily="2" charset="77"/>
              </a:rPr>
              <a:t>Fuente: SSA/DGE/DIE/SISVER. Fecha de corte 17 de enero de 2022.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0289D9-D4C6-F34C-A934-724F5EFC0605}"/>
              </a:ext>
            </a:extLst>
          </p:cNvPr>
          <p:cNvSpPr txBox="1"/>
          <p:nvPr/>
        </p:nvSpPr>
        <p:spPr>
          <a:xfrm>
            <a:off x="283226" y="1207098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6E152E"/>
                </a:solidFill>
                <a:latin typeface="Montserrat" pitchFamily="2" charset="77"/>
              </a:rPr>
              <a:t>Con fecha hasta la S.E. 3, 2022.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C22CDE-3F08-F643-A158-A412C8CC9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11" y="302894"/>
            <a:ext cx="1736253" cy="5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99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E9CC8-0E51-EF4F-AAA3-00D45D84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26" y="566546"/>
            <a:ext cx="9855385" cy="1060859"/>
          </a:xfrm>
        </p:spPr>
        <p:txBody>
          <a:bodyPr/>
          <a:lstStyle/>
          <a:p>
            <a:r>
              <a:rPr lang="es-MX" sz="3600" dirty="0"/>
              <a:t>Casos en población inmunodeprimida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2B3C05-35C0-CD44-84EA-F54CB356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3" y="2646905"/>
            <a:ext cx="6839580" cy="19482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C59A01A-B54F-2B40-A0D4-3703EA2C8E69}"/>
              </a:ext>
            </a:extLst>
          </p:cNvPr>
          <p:cNvSpPr txBox="1"/>
          <p:nvPr/>
        </p:nvSpPr>
        <p:spPr>
          <a:xfrm>
            <a:off x="0" y="6581001"/>
            <a:ext cx="5222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" pitchFamily="2" charset="77"/>
              </a:rPr>
              <a:t>Fuente: SSA/DGE/DIE/SISVER. Fecha de corte 17 de enero de 2022.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F17674-0D11-B54E-B454-7C6BB77B3519}"/>
              </a:ext>
            </a:extLst>
          </p:cNvPr>
          <p:cNvSpPr txBox="1"/>
          <p:nvPr/>
        </p:nvSpPr>
        <p:spPr>
          <a:xfrm>
            <a:off x="333425" y="1096975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6E152E"/>
                </a:solidFill>
                <a:latin typeface="Montserrat" pitchFamily="2" charset="77"/>
              </a:rPr>
              <a:t>Con fecha hasta la S.E. 3, 2022.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66D5FE-05DE-EC44-B516-9F549E0E2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11" y="302894"/>
            <a:ext cx="1736253" cy="5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E9CC8-0E51-EF4F-AAA3-00D45D84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26" y="566546"/>
            <a:ext cx="9855385" cy="1060859"/>
          </a:xfrm>
        </p:spPr>
        <p:txBody>
          <a:bodyPr/>
          <a:lstStyle/>
          <a:p>
            <a:r>
              <a:rPr lang="es-MX" sz="3600" dirty="0"/>
              <a:t>Casos confirmados en población general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59A01A-B54F-2B40-A0D4-3703EA2C8E69}"/>
              </a:ext>
            </a:extLst>
          </p:cNvPr>
          <p:cNvSpPr txBox="1"/>
          <p:nvPr/>
        </p:nvSpPr>
        <p:spPr>
          <a:xfrm>
            <a:off x="0" y="6581001"/>
            <a:ext cx="5222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" pitchFamily="2" charset="77"/>
              </a:rPr>
              <a:t>Fuente: SSA/DGE/DIE/SISVER. Fecha de corte 17 de enero de 2022.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66D5FE-05DE-EC44-B516-9F549E0E2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11" y="302894"/>
            <a:ext cx="1736253" cy="5559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2F17674-0D11-B54E-B454-7C6BB77B3519}"/>
              </a:ext>
            </a:extLst>
          </p:cNvPr>
          <p:cNvSpPr txBox="1"/>
          <p:nvPr/>
        </p:nvSpPr>
        <p:spPr>
          <a:xfrm>
            <a:off x="333425" y="1096975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6E152E"/>
                </a:solidFill>
                <a:latin typeface="Montserrat" pitchFamily="2" charset="77"/>
              </a:rPr>
              <a:t>Con fecha hasta la S.E. 3, 2022. 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595062"/>
              </p:ext>
            </p:extLst>
          </p:nvPr>
        </p:nvGraphicFramePr>
        <p:xfrm>
          <a:off x="2884868" y="2932145"/>
          <a:ext cx="6562859" cy="1670685"/>
        </p:xfrm>
        <a:graphic>
          <a:graphicData uri="http://schemas.openxmlformats.org/drawingml/2006/table">
            <a:tbl>
              <a:tblPr/>
              <a:tblGrid>
                <a:gridCol w="3728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3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7225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CASOS CONFIRMADOS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A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BA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1° OLA: SE22 A 32 - 2020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454131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2° OLA: SE48 -2020 A SE06 -2021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920535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3° OLA: SE22 A 42 -2021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1370006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4° OLA: SE 51 - 2021 EN ADELANTE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440777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50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E9CC8-0E51-EF4F-AAA3-00D45D84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26" y="154422"/>
            <a:ext cx="9855385" cy="1060859"/>
          </a:xfrm>
        </p:spPr>
        <p:txBody>
          <a:bodyPr/>
          <a:lstStyle/>
          <a:p>
            <a:r>
              <a:rPr lang="es-MX" sz="3600" dirty="0"/>
              <a:t>Tasa de ataque de casos confirmados en población general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59A01A-B54F-2B40-A0D4-3703EA2C8E69}"/>
              </a:ext>
            </a:extLst>
          </p:cNvPr>
          <p:cNvSpPr txBox="1"/>
          <p:nvPr/>
        </p:nvSpPr>
        <p:spPr>
          <a:xfrm>
            <a:off x="0" y="6581001"/>
            <a:ext cx="5222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" pitchFamily="2" charset="77"/>
              </a:rPr>
              <a:t>Fuente: SSA/DGE/DIE/SISVER. Fecha de corte 17 de enero de 2022.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66D5FE-05DE-EC44-B516-9F549E0E2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11" y="302894"/>
            <a:ext cx="1736253" cy="5559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2F17674-0D11-B54E-B454-7C6BB77B3519}"/>
              </a:ext>
            </a:extLst>
          </p:cNvPr>
          <p:cNvSpPr txBox="1"/>
          <p:nvPr/>
        </p:nvSpPr>
        <p:spPr>
          <a:xfrm>
            <a:off x="333425" y="1096975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6E152E"/>
                </a:solidFill>
                <a:latin typeface="Montserrat" pitchFamily="2" charset="77"/>
              </a:rPr>
              <a:t>Con fecha hasta la S.E. 3, 2022. 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733569"/>
              </p:ext>
            </p:extLst>
          </p:nvPr>
        </p:nvGraphicFramePr>
        <p:xfrm>
          <a:off x="407739" y="1736575"/>
          <a:ext cx="4504833" cy="1302839"/>
        </p:xfrm>
        <a:graphic>
          <a:graphicData uri="http://schemas.openxmlformats.org/drawingml/2006/table">
            <a:tbl>
              <a:tblPr/>
              <a:tblGrid>
                <a:gridCol w="196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6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1° OLA: SE22 A 32 - 2020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51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CASOS CONFIRMADOS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454131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851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CASOS SOPECHOSOS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987396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71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TASA DE ATAQUE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59962"/>
              </p:ext>
            </p:extLst>
          </p:nvPr>
        </p:nvGraphicFramePr>
        <p:xfrm>
          <a:off x="407739" y="3150750"/>
          <a:ext cx="4504833" cy="1315340"/>
        </p:xfrm>
        <a:graphic>
          <a:graphicData uri="http://schemas.openxmlformats.org/drawingml/2006/table">
            <a:tbl>
              <a:tblPr/>
              <a:tblGrid>
                <a:gridCol w="1974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9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3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2° OLA: SE48 -2020 A SE06 -2021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22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CASOS CONFIRMADOS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920535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22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CASOS SOPECHOSOS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2518870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22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TASA DE ATAQUE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699954"/>
              </p:ext>
            </p:extLst>
          </p:nvPr>
        </p:nvGraphicFramePr>
        <p:xfrm>
          <a:off x="395660" y="4564435"/>
          <a:ext cx="4549827" cy="1293399"/>
        </p:xfrm>
        <a:graphic>
          <a:graphicData uri="http://schemas.openxmlformats.org/drawingml/2006/table">
            <a:tbl>
              <a:tblPr/>
              <a:tblGrid>
                <a:gridCol w="1999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3° OLA: SE22 A 42 -2021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CASOS CONFIRMADOS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1370006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CASOS SOPECHOSOS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4246558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94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TASA DE ATAQUE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434331"/>
              </p:ext>
            </p:extLst>
          </p:nvPr>
        </p:nvGraphicFramePr>
        <p:xfrm>
          <a:off x="6523637" y="3145436"/>
          <a:ext cx="4483100" cy="1162050"/>
        </p:xfrm>
        <a:graphic>
          <a:graphicData uri="http://schemas.openxmlformats.org/drawingml/2006/table">
            <a:tbl>
              <a:tblPr/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4° OLA: SE 51 - 2021 EN ADELANTE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CASOS CONFIRMADOS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440777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CASOS SOPECHOSOS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911847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TASA DE ATAQUE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15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08BA3F5-3F0E-9540-B6C2-4BCD708D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MX" dirty="0"/>
              <a:t>Casos de COVID-19 por olas pandémicas en México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A57473-6F68-0044-A783-C8DF5C4D7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0" y="5731098"/>
            <a:ext cx="2605408" cy="8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0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1001</TotalTime>
  <Words>342</Words>
  <Application>Microsoft Office PowerPoint</Application>
  <PresentationFormat>Panorámica</PresentationFormat>
  <Paragraphs>66</Paragraphs>
  <Slides>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Casos de COVID-19 por olas pandémicas en México</vt:lpstr>
      <vt:lpstr>Casos según numero de comorbilidades</vt:lpstr>
      <vt:lpstr>Casos según numero de comorbilidades en mayores de 65 años</vt:lpstr>
      <vt:lpstr>Casos según numero de comorbilidades en mayores de 50 años</vt:lpstr>
      <vt:lpstr>Casos en población inmunodeprimida</vt:lpstr>
      <vt:lpstr>Casos confirmados en población general</vt:lpstr>
      <vt:lpstr>Tasa de ataque de casos confirmados en población general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Usuario desconocido</cp:lastModifiedBy>
  <cp:revision>71</cp:revision>
  <cp:lastPrinted>2022-01-14T17:40:55Z</cp:lastPrinted>
  <dcterms:created xsi:type="dcterms:W3CDTF">2018-12-04T03:27:02Z</dcterms:created>
  <dcterms:modified xsi:type="dcterms:W3CDTF">2022-01-17T23:02:57Z</dcterms:modified>
</cp:coreProperties>
</file>